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3" r:id="rId3"/>
    <p:sldId id="262" r:id="rId4"/>
    <p:sldId id="264" r:id="rId5"/>
    <p:sldId id="265" r:id="rId6"/>
    <p:sldId id="268" r:id="rId7"/>
    <p:sldId id="267" r:id="rId8"/>
    <p:sldId id="259" r:id="rId9"/>
    <p:sldId id="269" r:id="rId10"/>
    <p:sldId id="258" r:id="rId11"/>
    <p:sldId id="271" r:id="rId12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3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0629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4178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123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6403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3865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3460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024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0021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976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6358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6512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02514-87D4-4088-964C-5A097C992BAD}" type="datetimeFigureOut">
              <a:rPr lang="pt-BR" smtClean="0"/>
              <a:t>26/04/2018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F4770-4EF4-49A2-8567-0E6331D7FB13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30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gnionics.net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ccn.ucsd.edu/wiki/SIFT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124745"/>
            <a:ext cx="7772400" cy="2475706"/>
          </a:xfrm>
        </p:spPr>
        <p:txBody>
          <a:bodyPr>
            <a:normAutofit/>
          </a:bodyPr>
          <a:lstStyle/>
          <a:p>
            <a:r>
              <a:rPr lang="en-US" dirty="0"/>
              <a:t>Real-Time Neuroimaging and Cognitive Monitoring</a:t>
            </a:r>
            <a:br>
              <a:rPr lang="en-US" dirty="0"/>
            </a:br>
            <a:r>
              <a:rPr lang="pt-BR" dirty="0" err="1"/>
              <a:t>Using</a:t>
            </a:r>
            <a:r>
              <a:rPr lang="pt-BR" dirty="0"/>
              <a:t> </a:t>
            </a:r>
            <a:r>
              <a:rPr lang="pt-BR" dirty="0" err="1"/>
              <a:t>Wearable</a:t>
            </a:r>
            <a:r>
              <a:rPr lang="pt-BR" dirty="0"/>
              <a:t> </a:t>
            </a:r>
            <a:r>
              <a:rPr lang="pt-BR" dirty="0" err="1"/>
              <a:t>Dry</a:t>
            </a:r>
            <a:r>
              <a:rPr lang="pt-BR" dirty="0"/>
              <a:t> EEG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 Lucas </a:t>
            </a:r>
            <a:r>
              <a:rPr lang="pt-BR" dirty="0" err="1" smtClean="0"/>
              <a:t>Zanolla</a:t>
            </a:r>
            <a:r>
              <a:rPr lang="pt-BR" dirty="0" smtClean="0"/>
              <a:t> – 127481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2906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11560" y="764704"/>
            <a:ext cx="7772400" cy="1470025"/>
          </a:xfrm>
        </p:spPr>
        <p:txBody>
          <a:bodyPr>
            <a:normAutofit/>
          </a:bodyPr>
          <a:lstStyle/>
          <a:p>
            <a:r>
              <a:rPr lang="pt-BR" dirty="0" smtClean="0"/>
              <a:t>Conclusão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7544" y="1988840"/>
            <a:ext cx="849694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 </a:t>
            </a:r>
            <a:r>
              <a:rPr lang="pt-BR" dirty="0"/>
              <a:t>qualidade do sinal de eletrodo seco foi comparado simultaneamente aos eletrodos úmidos para verificar precisão (corr.&gt; 0.9</a:t>
            </a:r>
            <a:r>
              <a:rPr lang="pt-BR" dirty="0" smtClean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O software junto com ferramentas como ASR(data </a:t>
            </a:r>
            <a:r>
              <a:rPr lang="pt-BR" dirty="0" err="1" smtClean="0"/>
              <a:t>cleaning</a:t>
            </a:r>
            <a:r>
              <a:rPr lang="pt-BR" dirty="0" smtClean="0"/>
              <a:t>) e </a:t>
            </a:r>
            <a:r>
              <a:rPr lang="pt-BR" dirty="0"/>
              <a:t>ADMM (método de direção alternada dos multiplicadores </a:t>
            </a:r>
            <a:r>
              <a:rPr lang="pt-BR" dirty="0" smtClean="0"/>
              <a:t>) conseguiu ser feita uma </a:t>
            </a:r>
            <a:r>
              <a:rPr lang="pt-BR" dirty="0"/>
              <a:t>estimativa de conectividade e </a:t>
            </a:r>
            <a:r>
              <a:rPr lang="pt-BR" dirty="0" smtClean="0"/>
              <a:t> </a:t>
            </a:r>
            <a:r>
              <a:rPr lang="pt-BR" dirty="0"/>
              <a:t>regressão restrita </a:t>
            </a:r>
            <a:r>
              <a:rPr lang="pt-BR" dirty="0" smtClean="0"/>
              <a:t>para </a:t>
            </a:r>
            <a:r>
              <a:rPr lang="pt-BR" dirty="0"/>
              <a:t>classificação baseada em conectividade.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Esse </a:t>
            </a:r>
            <a:r>
              <a:rPr lang="pt-BR" dirty="0"/>
              <a:t>avanço </a:t>
            </a:r>
            <a:r>
              <a:rPr lang="pt-BR" dirty="0" smtClean="0"/>
              <a:t>em </a:t>
            </a:r>
            <a:r>
              <a:rPr lang="pt-BR" dirty="0"/>
              <a:t>muitas campos de pesquisa, desde diagnóstico clínico e terapêutico até uma complexa medição de interações entre processamentos do cérebro ( estudo que pode conter a informação para entender funções e problemas cerebrais).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endParaRPr lang="pt-BR" dirty="0" smtClean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90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11560" y="764704"/>
            <a:ext cx="7772400" cy="1470025"/>
          </a:xfrm>
        </p:spPr>
        <p:txBody>
          <a:bodyPr>
            <a:normAutofit/>
          </a:bodyPr>
          <a:lstStyle/>
          <a:p>
            <a:r>
              <a:rPr lang="pt-BR" dirty="0" smtClean="0"/>
              <a:t>Trabalhos Futuros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7544" y="1988840"/>
            <a:ext cx="84969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  <a:p>
            <a:r>
              <a:rPr lang="pt-BR" dirty="0" smtClean="0"/>
              <a:t>	Esses </a:t>
            </a:r>
            <a:r>
              <a:rPr lang="pt-BR" dirty="0"/>
              <a:t>métodos têm ampla aplicação fora do monitoramento </a:t>
            </a:r>
            <a:r>
              <a:rPr lang="pt-BR" dirty="0" smtClean="0"/>
              <a:t>cognitivo, </a:t>
            </a:r>
            <a:r>
              <a:rPr lang="pt-BR" dirty="0"/>
              <a:t>incluindo detecção ou previsão de neuropatologias, como crises epilépticas</a:t>
            </a:r>
            <a:r>
              <a:rPr lang="pt-BR" dirty="0" smtClean="0"/>
              <a:t>.</a:t>
            </a:r>
          </a:p>
          <a:p>
            <a:r>
              <a:rPr lang="pt-BR" dirty="0"/>
              <a:t>	</a:t>
            </a:r>
            <a:r>
              <a:rPr lang="pt-BR" dirty="0" smtClean="0"/>
              <a:t>Os autores esperam que o estudo deles sirva de base e influência para estudos e monitoramentos do estado cognitivo fora de laboratórios.</a:t>
            </a:r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372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683568" y="2276872"/>
            <a:ext cx="78488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Paper: IEEE </a:t>
            </a:r>
            <a:r>
              <a:rPr lang="en-US" dirty="0"/>
              <a:t>TRANSACTIONS ON BIOMEDICAL </a:t>
            </a:r>
            <a:r>
              <a:rPr lang="en-US" dirty="0" smtClean="0"/>
              <a:t>ENGINEERING</a:t>
            </a:r>
          </a:p>
          <a:p>
            <a:r>
              <a:rPr lang="en-US" dirty="0" smtClean="0"/>
              <a:t>Data: NOVEMBER </a:t>
            </a:r>
            <a:r>
              <a:rPr lang="en-US" dirty="0" smtClean="0"/>
              <a:t>2015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Autores</a:t>
            </a:r>
            <a:r>
              <a:rPr lang="en-US" dirty="0" smtClean="0"/>
              <a:t>:</a:t>
            </a:r>
          </a:p>
          <a:p>
            <a:r>
              <a:rPr lang="pt-BR" dirty="0" smtClean="0"/>
              <a:t>Tim R. </a:t>
            </a:r>
            <a:r>
              <a:rPr lang="pt-BR" dirty="0" err="1" smtClean="0"/>
              <a:t>Mullen</a:t>
            </a:r>
            <a:r>
              <a:rPr lang="pt-BR" dirty="0" smtClean="0"/>
              <a:t>, Christian A. E. </a:t>
            </a:r>
            <a:r>
              <a:rPr lang="pt-BR" dirty="0" err="1" smtClean="0"/>
              <a:t>Kothe</a:t>
            </a:r>
            <a:r>
              <a:rPr lang="pt-BR" dirty="0" smtClean="0"/>
              <a:t>, </a:t>
            </a:r>
            <a:r>
              <a:rPr lang="pt-BR" dirty="0" err="1" smtClean="0"/>
              <a:t>Yu</a:t>
            </a:r>
            <a:r>
              <a:rPr lang="pt-BR" dirty="0" smtClean="0"/>
              <a:t> Mike Chi</a:t>
            </a:r>
            <a:r>
              <a:rPr lang="pt-BR" i="1" dirty="0" smtClean="0"/>
              <a:t>, </a:t>
            </a:r>
            <a:r>
              <a:rPr lang="pt-BR" dirty="0" smtClean="0"/>
              <a:t>Alejandro </a:t>
            </a:r>
            <a:r>
              <a:rPr lang="pt-BR" dirty="0" err="1" smtClean="0"/>
              <a:t>Ojeda</a:t>
            </a:r>
            <a:r>
              <a:rPr lang="pt-BR" dirty="0" smtClean="0"/>
              <a:t>, </a:t>
            </a:r>
            <a:r>
              <a:rPr lang="pt-BR" dirty="0" err="1" smtClean="0"/>
              <a:t>Trevor</a:t>
            </a:r>
            <a:r>
              <a:rPr lang="pt-BR" dirty="0" smtClean="0"/>
              <a:t> </a:t>
            </a:r>
            <a:r>
              <a:rPr lang="pt-BR" dirty="0" err="1" smtClean="0"/>
              <a:t>Kerth</a:t>
            </a:r>
            <a:r>
              <a:rPr lang="pt-BR" dirty="0" smtClean="0"/>
              <a:t>, Scott </a:t>
            </a:r>
            <a:r>
              <a:rPr lang="pt-BR" dirty="0" err="1" smtClean="0"/>
              <a:t>Makeig</a:t>
            </a:r>
            <a:r>
              <a:rPr lang="pt-BR" dirty="0" smtClean="0"/>
              <a:t>, </a:t>
            </a:r>
            <a:r>
              <a:rPr lang="pt-BR" dirty="0" err="1" smtClean="0"/>
              <a:t>Tzyy-Ping</a:t>
            </a:r>
            <a:r>
              <a:rPr lang="pt-BR" dirty="0" smtClean="0"/>
              <a:t> Jung </a:t>
            </a:r>
            <a:r>
              <a:rPr lang="pt-BR" dirty="0" err="1" smtClean="0"/>
              <a:t>and</a:t>
            </a:r>
            <a:r>
              <a:rPr lang="pt-BR" dirty="0" smtClean="0"/>
              <a:t> </a:t>
            </a:r>
            <a:r>
              <a:rPr lang="pt-BR" dirty="0" err="1" smtClean="0"/>
              <a:t>Gert</a:t>
            </a:r>
            <a:r>
              <a:rPr lang="pt-BR" dirty="0" smtClean="0"/>
              <a:t> </a:t>
            </a:r>
            <a:r>
              <a:rPr lang="pt-BR" dirty="0" err="1" smtClean="0"/>
              <a:t>Cauwenberghs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575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55576" y="620688"/>
            <a:ext cx="7772400" cy="1686049"/>
          </a:xfrm>
        </p:spPr>
        <p:txBody>
          <a:bodyPr/>
          <a:lstStyle/>
          <a:p>
            <a:r>
              <a:rPr lang="pt-BR" dirty="0" smtClean="0"/>
              <a:t>Objetivo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323528" y="2389630"/>
            <a:ext cx="8136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O </a:t>
            </a:r>
            <a:r>
              <a:rPr lang="pt-BR" dirty="0" smtClean="0"/>
              <a:t>objetivo</a:t>
            </a:r>
            <a:r>
              <a:rPr lang="en-US" dirty="0" smtClean="0"/>
              <a:t> da </a:t>
            </a:r>
            <a:r>
              <a:rPr lang="pt-BR" dirty="0" smtClean="0"/>
              <a:t>pesquisa é apresentar e avaliar um EEG de sensor seco vestível e um software </a:t>
            </a:r>
            <a:r>
              <a:rPr lang="pt-BR" dirty="0" smtClean="0"/>
              <a:t>open </a:t>
            </a:r>
            <a:r>
              <a:rPr lang="pt-BR" dirty="0" err="1" smtClean="0"/>
              <a:t>source</a:t>
            </a:r>
            <a:r>
              <a:rPr lang="pt-BR" dirty="0" smtClean="0"/>
              <a:t> </a:t>
            </a:r>
            <a:r>
              <a:rPr lang="pt-BR" dirty="0" smtClean="0"/>
              <a:t>para geração de </a:t>
            </a:r>
            <a:r>
              <a:rPr lang="pt-BR" dirty="0" err="1" smtClean="0"/>
              <a:t>neuroimagens</a:t>
            </a:r>
            <a:r>
              <a:rPr lang="pt-BR" dirty="0" smtClean="0"/>
              <a:t>.</a:t>
            </a:r>
            <a:endParaRPr lang="pt-BR" dirty="0" smtClean="0"/>
          </a:p>
          <a:p>
            <a:r>
              <a:rPr lang="pt-BR" dirty="0" smtClean="0"/>
              <a:t> </a:t>
            </a:r>
            <a:endParaRPr lang="pt-BR" dirty="0" smtClean="0"/>
          </a:p>
          <a:p>
            <a:r>
              <a:rPr lang="pt-BR" b="1" dirty="0" smtClean="0"/>
              <a:t>    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204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3568" y="908720"/>
            <a:ext cx="7772400" cy="1470025"/>
          </a:xfrm>
        </p:spPr>
        <p:txBody>
          <a:bodyPr>
            <a:normAutofit/>
          </a:bodyPr>
          <a:lstStyle/>
          <a:p>
            <a:r>
              <a:rPr lang="pt-BR" dirty="0"/>
              <a:t>Desenvolvimento da </a:t>
            </a:r>
            <a:r>
              <a:rPr lang="pt-BR" dirty="0" smtClean="0"/>
              <a:t>pesquisa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1086042" y="2564904"/>
            <a:ext cx="7200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Para desenvolver essa pesquisa, foi utilizado um “</a:t>
            </a:r>
            <a:r>
              <a:rPr lang="pt-BR" dirty="0" err="1" smtClean="0"/>
              <a:t>dry</a:t>
            </a:r>
            <a:r>
              <a:rPr lang="pt-BR" dirty="0" smtClean="0"/>
              <a:t>-EEG”  de 72 canais de criação da </a:t>
            </a:r>
            <a:r>
              <a:rPr lang="pt-BR" dirty="0" err="1" smtClean="0"/>
              <a:t>Cognionics</a:t>
            </a:r>
            <a:r>
              <a:rPr lang="pt-BR" dirty="0" smtClean="0"/>
              <a:t> </a:t>
            </a:r>
            <a:r>
              <a:rPr lang="pt-BR" dirty="0"/>
              <a:t>(</a:t>
            </a:r>
            <a:r>
              <a:rPr lang="pt-BR" dirty="0">
                <a:hlinkClick r:id="rId2"/>
              </a:rPr>
              <a:t>https://www.cognionics.net</a:t>
            </a:r>
            <a:r>
              <a:rPr lang="pt-BR" dirty="0" smtClean="0">
                <a:hlinkClick r:id="rId2"/>
              </a:rPr>
              <a:t>/</a:t>
            </a:r>
            <a:r>
              <a:rPr lang="pt-BR" dirty="0" smtClean="0"/>
              <a:t>) </a:t>
            </a:r>
            <a:endParaRPr lang="pt-BR" dirty="0"/>
          </a:p>
          <a:p>
            <a:r>
              <a:rPr lang="pt-BR" dirty="0"/>
              <a:t>s</a:t>
            </a:r>
            <a:r>
              <a:rPr lang="pt-BR" dirty="0" smtClean="0"/>
              <a:t>endo </a:t>
            </a:r>
            <a:r>
              <a:rPr lang="pt-BR" dirty="0" smtClean="0"/>
              <a:t>que somente 64 canais foram usados para EEG, os restantes foram para ECG, </a:t>
            </a:r>
            <a:r>
              <a:rPr lang="en-US" dirty="0" smtClean="0"/>
              <a:t>EMG (</a:t>
            </a:r>
            <a:r>
              <a:rPr lang="en-US" dirty="0" err="1" smtClean="0"/>
              <a:t>eletromiográfico</a:t>
            </a:r>
            <a:r>
              <a:rPr lang="en-US" dirty="0" smtClean="0"/>
              <a:t>)</a:t>
            </a:r>
            <a:r>
              <a:rPr lang="pt-BR" dirty="0" smtClean="0"/>
              <a:t>, respiração e outras variáveis </a:t>
            </a:r>
            <a:r>
              <a:rPr lang="pt-BR" dirty="0" smtClean="0"/>
              <a:t>fisiológicas</a:t>
            </a:r>
            <a:r>
              <a:rPr lang="en-US" dirty="0" smtClean="0"/>
              <a:t>, e </a:t>
            </a:r>
            <a:r>
              <a:rPr lang="en-US" dirty="0" err="1" smtClean="0"/>
              <a:t>foram</a:t>
            </a:r>
            <a:r>
              <a:rPr lang="en-US" dirty="0" smtClean="0"/>
              <a:t> </a:t>
            </a:r>
            <a:r>
              <a:rPr lang="en-US" dirty="0" err="1" smtClean="0"/>
              <a:t>utilizados</a:t>
            </a:r>
            <a:r>
              <a:rPr lang="en-US" smtClean="0"/>
              <a:t> Softwares</a:t>
            </a:r>
            <a:r>
              <a:rPr lang="en-US" dirty="0" smtClean="0"/>
              <a:t> open source </a:t>
            </a:r>
            <a:r>
              <a:rPr lang="en-US" dirty="0" err="1" smtClean="0"/>
              <a:t>como</a:t>
            </a:r>
            <a:r>
              <a:rPr lang="en-US" dirty="0" smtClean="0"/>
              <a:t> o LSL e SIFT.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497996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764704"/>
            <a:ext cx="6818669" cy="4423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4124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24744"/>
            <a:ext cx="8322965" cy="3848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196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Desenvolvimento da pesquisa (solução, atividades realizadas, testes, aparato tecnológico utilizado);</a:t>
            </a:r>
            <a:br>
              <a:rPr lang="pt-BR" dirty="0"/>
            </a:br>
            <a:endParaRPr lang="pt-B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692696"/>
            <a:ext cx="6939697" cy="4590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1403648" y="5373216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Dez cortical </a:t>
            </a:r>
            <a:r>
              <a:rPr lang="pt-BR" dirty="0" err="1" smtClean="0"/>
              <a:t>ROIs</a:t>
            </a:r>
            <a:r>
              <a:rPr lang="pt-BR" dirty="0" smtClean="0"/>
              <a:t> usados para análise de dados.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217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 rot="10800000" flipV="1">
            <a:off x="1403648" y="5318096"/>
            <a:ext cx="612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sccn.ucsd.edu/wiki/SIFT</a:t>
            </a:r>
            <a:r>
              <a:rPr lang="pt-BR" dirty="0" smtClean="0"/>
              <a:t> + BrainMovie3D</a:t>
            </a:r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718765"/>
            <a:ext cx="5148184" cy="4556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822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856" y="260648"/>
            <a:ext cx="5173530" cy="5909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2268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2837</TotalTime>
  <Words>271</Words>
  <Application>Microsoft Office PowerPoint</Application>
  <PresentationFormat>Apresentação na tela (4:3)</PresentationFormat>
  <Paragraphs>31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Tema do Office</vt:lpstr>
      <vt:lpstr>Real-Time Neuroimaging and Cognitive Monitoring Using Wearable Dry EEG</vt:lpstr>
      <vt:lpstr>Apresentação do PowerPoint</vt:lpstr>
      <vt:lpstr>Objetivo</vt:lpstr>
      <vt:lpstr>Desenvolvimento da pesquisa </vt:lpstr>
      <vt:lpstr>Apresentação do PowerPoint</vt:lpstr>
      <vt:lpstr>Apresentação do PowerPoint</vt:lpstr>
      <vt:lpstr>Desenvolvimento da pesquisa (solução, atividades realizadas, testes, aparato tecnológico utilizado); </vt:lpstr>
      <vt:lpstr>Apresentação do PowerPoint</vt:lpstr>
      <vt:lpstr>Apresentação do PowerPoint</vt:lpstr>
      <vt:lpstr>Conclusão</vt:lpstr>
      <vt:lpstr>Trabalhos Futuros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UPF</dc:creator>
  <cp:lastModifiedBy>LucasZanolla</cp:lastModifiedBy>
  <cp:revision>44</cp:revision>
  <dcterms:created xsi:type="dcterms:W3CDTF">2014-08-25T17:33:58Z</dcterms:created>
  <dcterms:modified xsi:type="dcterms:W3CDTF">2018-04-26T17:57:16Z</dcterms:modified>
</cp:coreProperties>
</file>

<file path=docProps/thumbnail.jpeg>
</file>